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1"/>
  </p:sldMasterIdLst>
  <p:sldIdLst>
    <p:sldId id="256" r:id="rId2"/>
    <p:sldId id="262" r:id="rId3"/>
    <p:sldId id="263" r:id="rId4"/>
    <p:sldId id="257" r:id="rId5"/>
    <p:sldId id="265" r:id="rId6"/>
    <p:sldId id="259" r:id="rId7"/>
    <p:sldId id="266" r:id="rId8"/>
    <p:sldId id="264" r:id="rId9"/>
    <p:sldId id="261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Causas</a:t>
            </a:r>
            <a:r>
              <a:rPr lang="es-ES" baseline="0" dirty="0"/>
              <a:t> de inhibición de la denuncia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MAYOR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AUTORIDADES49</c:v>
                </c:pt>
                <c:pt idx="1">
                  <c:v>FORTALECIMIENTO</c:v>
                </c:pt>
                <c:pt idx="2">
                  <c:v>CAUSAS</c:v>
                </c:pt>
                <c:pt idx="3">
                  <c:v>TIPOS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49</c:v>
                </c:pt>
                <c:pt idx="1">
                  <c:v>62</c:v>
                </c:pt>
                <c:pt idx="2">
                  <c:v>35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A-44D3-9F79-99CD0ABCBFB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SEGUNDO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AUTORIDADES49</c:v>
                </c:pt>
                <c:pt idx="1">
                  <c:v>FORTALECIMIENTO</c:v>
                </c:pt>
                <c:pt idx="2">
                  <c:v>CAUSAS</c:v>
                </c:pt>
                <c:pt idx="3">
                  <c:v>TIPOS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38</c:v>
                </c:pt>
                <c:pt idx="1">
                  <c:v>26</c:v>
                </c:pt>
                <c:pt idx="2">
                  <c:v>21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A-44D3-9F79-99CD0ABCBFB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MENOR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AUTORIDADES49</c:v>
                </c:pt>
                <c:pt idx="1">
                  <c:v>FORTALECIMIENTO</c:v>
                </c:pt>
                <c:pt idx="2">
                  <c:v>CAUSAS</c:v>
                </c:pt>
                <c:pt idx="3">
                  <c:v>TIPOS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A-44D3-9F79-99CD0ABCB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9752480"/>
        <c:axId val="1579757888"/>
      </c:barChart>
      <c:catAx>
        <c:axId val="157975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79757888"/>
        <c:crosses val="autoZero"/>
        <c:auto val="1"/>
        <c:lblAlgn val="ctr"/>
        <c:lblOffset val="100"/>
        <c:noMultiLvlLbl val="0"/>
      </c:catAx>
      <c:valAx>
        <c:axId val="1579757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57975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0.39405</cdr:x>
      <cdr:y>0.18099</cdr:y>
    </cdr:from>
    <cdr:to>
      <cdr:x>0.75213</cdr:x>
      <cdr:y>0.23907</cdr:y>
    </cdr:to>
    <cdr:sp macro="" textlink="">
      <cdr:nvSpPr>
        <cdr:cNvPr id="2" name="CuadroTexto 7"/>
        <cdr:cNvSpPr txBox="1"/>
      </cdr:nvSpPr>
      <cdr:spPr>
        <a:xfrm xmlns:a="http://schemas.openxmlformats.org/drawingml/2006/main">
          <a:off x="2914354" y="815323"/>
          <a:ext cx="2648310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MX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dirty="0"/>
            <a:t>AMENAZAS DE MUERTE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13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8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88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7677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9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127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6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29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11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348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77F9D9-ED30-4907-A768-32B4D0DAB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492" y="2342281"/>
            <a:ext cx="3651620" cy="2403101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MX" sz="3600" dirty="0"/>
              <a:t>VIOLENCIA POLÍTICA CONTRA LAS MUJERES EN RAZÓN DE GÉNERO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4890" y="5468633"/>
            <a:ext cx="3631717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  <a:defRPr/>
            </a:pPr>
            <a:r>
              <a:rPr lang="es-MX" sz="1400" dirty="0">
                <a:latin typeface="Aharoni" pitchFamily="2" charset="-79"/>
                <a:cs typeface="Aharoni" pitchFamily="2" charset="-79"/>
              </a:rPr>
              <a:t>MTRA. KARLA VERÓNICA FÉLIX NEIRA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s-MX" sz="1400" dirty="0">
                <a:latin typeface="Aharoni" pitchFamily="2" charset="-79"/>
                <a:cs typeface="Aharoni" pitchFamily="2" charset="-79"/>
              </a:rPr>
              <a:t>Magistrada Tribunal Electoral de Coahuila</a:t>
            </a:r>
          </a:p>
          <a:p>
            <a:pPr lvl="0" algn="ctr" defTabSz="457200">
              <a:spcBef>
                <a:spcPct val="20000"/>
              </a:spcBef>
              <a:defRPr/>
            </a:pPr>
            <a:r>
              <a:rPr lang="es-MX" sz="1400" dirty="0">
                <a:latin typeface="Aharoni" pitchFamily="2" charset="-79"/>
                <a:cs typeface="Aharoni" pitchFamily="2" charset="-79"/>
              </a:rPr>
              <a:t> Karla </a:t>
            </a:r>
            <a:r>
              <a:rPr lang="es-MX" sz="1400" dirty="0" err="1">
                <a:latin typeface="Aharoni" pitchFamily="2" charset="-79"/>
                <a:cs typeface="Aharoni" pitchFamily="2" charset="-79"/>
              </a:rPr>
              <a:t>Veronica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s-MX" sz="1400" dirty="0">
                <a:latin typeface="Aharoni" pitchFamily="2" charset="-79"/>
                <a:cs typeface="Aharoni" pitchFamily="2" charset="-79"/>
              </a:rPr>
              <a:t> @</a:t>
            </a:r>
            <a:r>
              <a:rPr lang="es-MX" sz="1400" dirty="0" err="1">
                <a:latin typeface="Aharoni" pitchFamily="2" charset="-79"/>
                <a:cs typeface="Aharoni" pitchFamily="2" charset="-79"/>
              </a:rPr>
              <a:t>KarlaVeronicaf</a:t>
            </a:r>
            <a:endParaRPr lang="es-MX" sz="1400" dirty="0">
              <a:latin typeface="Aharoni" pitchFamily="2" charset="-79"/>
              <a:cs typeface="Aharoni" pitchFamily="2" charset="-79"/>
            </a:endParaRPr>
          </a:p>
          <a:p>
            <a:pPr lvl="0" algn="ctr" defTabSz="457200">
              <a:spcBef>
                <a:spcPct val="20000"/>
              </a:spcBef>
              <a:defRPr/>
            </a:pPr>
            <a:r>
              <a:rPr lang="es-MX" sz="1400" dirty="0">
                <a:latin typeface="Aharoni" pitchFamily="2" charset="-79"/>
                <a:cs typeface="Aharoni" pitchFamily="2" charset="-79"/>
              </a:rPr>
              <a:t>      karla.veronica.129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906" y="6045669"/>
            <a:ext cx="191312" cy="18783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06" y="6554660"/>
            <a:ext cx="191312" cy="18783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906" y="6257452"/>
            <a:ext cx="209816" cy="19747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630" y="299019"/>
            <a:ext cx="1365922" cy="102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5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8294" y="375439"/>
            <a:ext cx="753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6600"/>
                </a:solidFill>
              </a:rPr>
              <a:t>REFORMAS TRASCENDENTES PARA LOS DERECHOS POLÍTICO- ELECTORALES DE LAS MUJERES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464" y="144763"/>
            <a:ext cx="1371719" cy="10303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0884" y="1175076"/>
            <a:ext cx="7949299" cy="54661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1917: CPEUM </a:t>
            </a:r>
            <a:r>
              <a:rPr lang="es-ES" sz="2400" b="1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“Igualdad”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1947: Voto a nivel municipal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1953: Derecho al voto en elecciones federales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1974: Igualdad entre hombre y mujeres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/>
              <a:t>1993-1996: Para garantizar la igualdad “en realidad” se incluyeron recomendaciones </a:t>
            </a:r>
            <a:r>
              <a:rPr lang="es-ES" sz="2400" b="1" dirty="0"/>
              <a:t>“Equidad”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/>
              <a:t>2002-2008: Cuotas obligatorias 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2011: Reforma en materia de Derechos Humanos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2014: </a:t>
            </a:r>
            <a:r>
              <a:rPr lang="es-ES" sz="2400" b="1" dirty="0">
                <a:solidFill>
                  <a:srgbClr val="FF6600"/>
                </a:solidFill>
              </a:rPr>
              <a:t>“Paridad”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2019: Paridad en todo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2020:  Violencia política contra las mujeres en razón de género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2023: 3de3 contra la violencia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endParaRPr lang="es-ES" sz="280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  <a:p>
            <a:pPr marL="1257300" lvl="2" indent="-342900" algn="just">
              <a:lnSpc>
                <a:spcPct val="90000"/>
              </a:lnSpc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Legislaciones y lineamientos en el ámbito </a:t>
            </a:r>
            <a:r>
              <a:rPr lang="es-ES" sz="2400" dirty="0" err="1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subnacional</a:t>
            </a:r>
            <a:endParaRPr lang="es-ES" sz="240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  <a:p>
            <a:pPr marL="1257300" lvl="2" indent="-342900" algn="just">
              <a:lnSpc>
                <a:spcPct val="90000"/>
              </a:lnSpc>
              <a:buClr>
                <a:srgbClr val="B31166"/>
              </a:buClr>
              <a:buFont typeface="Arial" panose="020B0604020202020204" pitchFamily="34" charset="0"/>
              <a:buChar char="•"/>
              <a:defRPr/>
            </a:pPr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Activismo Judicial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25" y="5212965"/>
            <a:ext cx="1557059" cy="15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3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58294" y="375439"/>
            <a:ext cx="7531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6600"/>
                </a:solidFill>
              </a:rPr>
              <a:t>ATENCIÓN A CASOS DE VPG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464" y="144763"/>
            <a:ext cx="1371719" cy="103031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10884" y="985846"/>
            <a:ext cx="7949299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1979: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ONU reconoce la necesidad de que los Estados </a:t>
            </a:r>
            <a:r>
              <a:rPr lang="es-MX" u="sng" dirty="0">
                <a:solidFill>
                  <a:schemeClr val="accent6">
                    <a:lumMod val="75000"/>
                  </a:schemeClr>
                </a:solidFill>
              </a:rPr>
              <a:t>intervengan en la situación normalizada de violencia contra las mujeres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en todos los ámbitos de su vida, por lo que se firma la </a:t>
            </a:r>
            <a:r>
              <a:rPr lang="es-MX" b="1" dirty="0">
                <a:solidFill>
                  <a:schemeClr val="accent6">
                    <a:lumMod val="75000"/>
                  </a:schemeClr>
                </a:solidFill>
              </a:rPr>
              <a:t>“Convención sobre todas las formas de discriminación contra la mujer”. 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México firma en 1980.</a:t>
            </a:r>
          </a:p>
          <a:p>
            <a:pPr algn="just"/>
            <a:r>
              <a:rPr lang="es-ES" sz="2400" dirty="0">
                <a:solidFill>
                  <a:sysClr val="windowText" lastClr="000000">
                    <a:lumMod val="85000"/>
                    <a:lumOff val="15000"/>
                  </a:sysClr>
                </a:solidFill>
              </a:rPr>
              <a:t>1994: </a:t>
            </a:r>
            <a:r>
              <a:rPr lang="es-MX" dirty="0">
                <a:solidFill>
                  <a:srgbClr val="FF6600"/>
                </a:solidFill>
              </a:rPr>
              <a:t>OEA “</a:t>
            </a:r>
            <a:r>
              <a:rPr lang="es-MX" b="1" dirty="0">
                <a:solidFill>
                  <a:srgbClr val="FF6600"/>
                </a:solidFill>
              </a:rPr>
              <a:t>Convención Americana para prevenir, sancionar y erradicar la violencia contra la mujer”. </a:t>
            </a:r>
            <a:r>
              <a:rPr lang="es-MX" dirty="0">
                <a:solidFill>
                  <a:srgbClr val="FF6600"/>
                </a:solidFill>
              </a:rPr>
              <a:t>México firma en 1995 y ratifica hasta 1998.</a:t>
            </a:r>
          </a:p>
          <a:p>
            <a:pPr algn="ctr">
              <a:lnSpc>
                <a:spcPct val="90000"/>
              </a:lnSpc>
              <a:buClr>
                <a:srgbClr val="B31166"/>
              </a:buClr>
              <a:defRPr/>
            </a:pPr>
            <a:r>
              <a:rPr lang="es-MX" b="1" dirty="0"/>
              <a:t>Los comités derivados de los compromisos internacionales adoptados, reconocieron la violencia de género con impacto en la participación política de las mujeres, </a:t>
            </a:r>
            <a:r>
              <a:rPr lang="es-MX" b="1" u="sng" dirty="0"/>
              <a:t>específicamente</a:t>
            </a:r>
            <a:r>
              <a:rPr lang="es-MX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endParaRPr lang="es-ES" sz="2400" dirty="0">
              <a:solidFill>
                <a:sysClr val="windowText" lastClr="000000">
                  <a:lumMod val="85000"/>
                  <a:lumOff val="15000"/>
                </a:sysClr>
              </a:solidFill>
            </a:endParaRPr>
          </a:p>
          <a:p>
            <a:pPr algn="just"/>
            <a:r>
              <a:rPr lang="es-ES" sz="2400" dirty="0">
                <a:solidFill>
                  <a:srgbClr val="FF6600"/>
                </a:solidFill>
              </a:rPr>
              <a:t>2016: </a:t>
            </a:r>
            <a:r>
              <a:rPr lang="es-MX" sz="2400" b="1" dirty="0">
                <a:solidFill>
                  <a:srgbClr val="FF6600"/>
                </a:solidFill>
              </a:rPr>
              <a:t>Protocolo</a:t>
            </a:r>
            <a:r>
              <a:rPr lang="es-MX" sz="2400" dirty="0">
                <a:solidFill>
                  <a:srgbClr val="FF6600"/>
                </a:solidFill>
              </a:rPr>
              <a:t> para atender la </a:t>
            </a:r>
            <a:r>
              <a:rPr lang="es-MX" sz="2400" u="sng" dirty="0">
                <a:solidFill>
                  <a:srgbClr val="FF6600"/>
                </a:solidFill>
              </a:rPr>
              <a:t>violencia política de género (2017, 2da Edición)</a:t>
            </a:r>
          </a:p>
          <a:p>
            <a:pPr algn="just"/>
            <a:r>
              <a:rPr lang="es-MX" sz="2400" u="sng" dirty="0">
                <a:solidFill>
                  <a:srgbClr val="FF6600"/>
                </a:solidFill>
              </a:rPr>
              <a:t>2017: Ley Modelo Interamericana sobre Violencia Política contra las mujeres</a:t>
            </a:r>
            <a:endParaRPr lang="es-MX" sz="2400" dirty="0">
              <a:solidFill>
                <a:srgbClr val="FF6600"/>
              </a:solidFill>
            </a:endParaRP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dirty="0">
                <a:solidFill>
                  <a:srgbClr val="FF6600"/>
                </a:solidFill>
              </a:rPr>
              <a:t>2018: Criterios sobre elementos de VPG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b="1" dirty="0">
                <a:solidFill>
                  <a:srgbClr val="FF6600"/>
                </a:solidFill>
              </a:rPr>
              <a:t>2020:  Violencia política contra las mujeres en razón de género</a:t>
            </a:r>
          </a:p>
          <a:p>
            <a:pPr algn="just">
              <a:lnSpc>
                <a:spcPct val="90000"/>
              </a:lnSpc>
              <a:buClr>
                <a:srgbClr val="B31166"/>
              </a:buClr>
              <a:defRPr/>
            </a:pPr>
            <a:r>
              <a:rPr lang="es-ES" sz="2400" b="1" dirty="0">
                <a:solidFill>
                  <a:srgbClr val="FF6600"/>
                </a:solidFill>
              </a:rPr>
              <a:t>2023: 3de3 contra la violencia</a:t>
            </a:r>
          </a:p>
        </p:txBody>
      </p:sp>
    </p:spTree>
    <p:extLst>
      <p:ext uri="{BB962C8B-B14F-4D97-AF65-F5344CB8AC3E}">
        <p14:creationId xmlns:p14="http://schemas.microsoft.com/office/powerpoint/2010/main" val="108005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xágono 16">
            <a:extLst>
              <a:ext uri="{FF2B5EF4-FFF2-40B4-BE49-F238E27FC236}">
                <a16:creationId xmlns:a16="http://schemas.microsoft.com/office/drawing/2014/main" id="{19086911-01F8-4FDC-946B-17167F2914FD}"/>
              </a:ext>
            </a:extLst>
          </p:cNvPr>
          <p:cNvSpPr/>
          <p:nvPr/>
        </p:nvSpPr>
        <p:spPr>
          <a:xfrm>
            <a:off x="279529" y="3746202"/>
            <a:ext cx="1995014" cy="1709099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F1704E9-00D9-4DE4-9370-B6544137289B}"/>
              </a:ext>
            </a:extLst>
          </p:cNvPr>
          <p:cNvSpPr txBox="1"/>
          <p:nvPr/>
        </p:nvSpPr>
        <p:spPr>
          <a:xfrm>
            <a:off x="609749" y="4397033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Definición</a:t>
            </a:r>
          </a:p>
          <a:p>
            <a:pPr algn="ctr"/>
            <a:r>
              <a:rPr lang="es-MX" b="1" dirty="0"/>
              <a:t>VPG</a:t>
            </a:r>
          </a:p>
        </p:txBody>
      </p:sp>
      <p:sp>
        <p:nvSpPr>
          <p:cNvPr id="22" name="Hexágono 21">
            <a:extLst>
              <a:ext uri="{FF2B5EF4-FFF2-40B4-BE49-F238E27FC236}">
                <a16:creationId xmlns:a16="http://schemas.microsoft.com/office/drawing/2014/main" id="{1F14951A-F46F-4DD5-AB5C-70B965D1FBDB}"/>
              </a:ext>
            </a:extLst>
          </p:cNvPr>
          <p:cNvSpPr/>
          <p:nvPr/>
        </p:nvSpPr>
        <p:spPr>
          <a:xfrm>
            <a:off x="2408961" y="3765860"/>
            <a:ext cx="1995014" cy="1669781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7DCFDD0-C113-44EF-974A-1FA8AE03E907}"/>
              </a:ext>
            </a:extLst>
          </p:cNvPr>
          <p:cNvSpPr txBox="1"/>
          <p:nvPr/>
        </p:nvSpPr>
        <p:spPr>
          <a:xfrm>
            <a:off x="2556953" y="4132280"/>
            <a:ext cx="17043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Obligaciones </a:t>
            </a:r>
          </a:p>
          <a:p>
            <a:pPr algn="ctr"/>
            <a:r>
              <a:rPr lang="es-MX" b="1" dirty="0"/>
              <a:t>de </a:t>
            </a:r>
          </a:p>
          <a:p>
            <a:pPr algn="ctr"/>
            <a:r>
              <a:rPr lang="es-MX" b="1" dirty="0"/>
              <a:t>partidos </a:t>
            </a:r>
          </a:p>
          <a:p>
            <a:pPr algn="ctr"/>
            <a:r>
              <a:rPr lang="es-MX" b="1" dirty="0"/>
              <a:t>políticos</a:t>
            </a:r>
          </a:p>
        </p:txBody>
      </p:sp>
      <p:sp>
        <p:nvSpPr>
          <p:cNvPr id="26" name="Hexágono 25">
            <a:extLst>
              <a:ext uri="{FF2B5EF4-FFF2-40B4-BE49-F238E27FC236}">
                <a16:creationId xmlns:a16="http://schemas.microsoft.com/office/drawing/2014/main" id="{1104A764-2236-40A5-8404-494059D8EC70}"/>
              </a:ext>
            </a:extLst>
          </p:cNvPr>
          <p:cNvSpPr/>
          <p:nvPr/>
        </p:nvSpPr>
        <p:spPr>
          <a:xfrm>
            <a:off x="4576861" y="3737113"/>
            <a:ext cx="1995014" cy="1762274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Hexágono 27">
            <a:extLst>
              <a:ext uri="{FF2B5EF4-FFF2-40B4-BE49-F238E27FC236}">
                <a16:creationId xmlns:a16="http://schemas.microsoft.com/office/drawing/2014/main" id="{98A4B286-59B7-4E3C-9E2C-FB779939E34E}"/>
              </a:ext>
            </a:extLst>
          </p:cNvPr>
          <p:cNvSpPr/>
          <p:nvPr/>
        </p:nvSpPr>
        <p:spPr>
          <a:xfrm>
            <a:off x="6711853" y="3776566"/>
            <a:ext cx="1995014" cy="1709099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0590FA-0770-411B-91AA-1166BDC25E8F}"/>
              </a:ext>
            </a:extLst>
          </p:cNvPr>
          <p:cNvSpPr txBox="1"/>
          <p:nvPr/>
        </p:nvSpPr>
        <p:spPr>
          <a:xfrm>
            <a:off x="4847664" y="3981535"/>
            <a:ext cx="14558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Difusión </a:t>
            </a:r>
          </a:p>
          <a:p>
            <a:pPr algn="ctr"/>
            <a:r>
              <a:rPr lang="es-MX" b="1" dirty="0"/>
              <a:t>Prevención</a:t>
            </a:r>
          </a:p>
          <a:p>
            <a:pPr algn="ctr"/>
            <a:r>
              <a:rPr lang="es-MX" b="1" dirty="0"/>
              <a:t>Vigilancia</a:t>
            </a:r>
          </a:p>
          <a:p>
            <a:pPr algn="ctr"/>
            <a:r>
              <a:rPr lang="es-MX" b="1" dirty="0"/>
              <a:t>(instancias</a:t>
            </a:r>
          </a:p>
          <a:p>
            <a:pPr algn="ctr"/>
            <a:r>
              <a:rPr lang="es-MX" b="1" dirty="0" err="1"/>
              <a:t>Proced</a:t>
            </a:r>
            <a:r>
              <a:rPr lang="es-MX" b="1" dirty="0"/>
              <a:t>.)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981E0B9-D9C4-477E-89C1-D0CBE0A7BEE2}"/>
              </a:ext>
            </a:extLst>
          </p:cNvPr>
          <p:cNvSpPr txBox="1"/>
          <p:nvPr/>
        </p:nvSpPr>
        <p:spPr>
          <a:xfrm>
            <a:off x="6965346" y="4022059"/>
            <a:ext cx="14718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Medidas </a:t>
            </a:r>
          </a:p>
          <a:p>
            <a:pPr algn="ctr"/>
            <a:r>
              <a:rPr lang="es-MX" b="1" dirty="0"/>
              <a:t>cautelares</a:t>
            </a:r>
          </a:p>
          <a:p>
            <a:pPr algn="ctr"/>
            <a:r>
              <a:rPr lang="es-MX" b="1" dirty="0"/>
              <a:t>Sanciones</a:t>
            </a:r>
          </a:p>
          <a:p>
            <a:pPr algn="ctr"/>
            <a:r>
              <a:rPr lang="es-MX" b="1" dirty="0"/>
              <a:t>Reparación</a:t>
            </a:r>
          </a:p>
          <a:p>
            <a:pPr algn="ctr"/>
            <a:endParaRPr lang="es-MX" b="1" dirty="0"/>
          </a:p>
        </p:txBody>
      </p:sp>
      <p:sp>
        <p:nvSpPr>
          <p:cNvPr id="36" name="Hexágono 35">
            <a:extLst>
              <a:ext uri="{FF2B5EF4-FFF2-40B4-BE49-F238E27FC236}">
                <a16:creationId xmlns:a16="http://schemas.microsoft.com/office/drawing/2014/main" id="{039384E3-DEDA-437E-B54B-93A2FF6A607D}"/>
              </a:ext>
            </a:extLst>
          </p:cNvPr>
          <p:cNvSpPr/>
          <p:nvPr/>
        </p:nvSpPr>
        <p:spPr>
          <a:xfrm>
            <a:off x="1422841" y="5275239"/>
            <a:ext cx="1849209" cy="1529919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243BC744-EC57-409D-90E0-3141716C8149}"/>
              </a:ext>
            </a:extLst>
          </p:cNvPr>
          <p:cNvSpPr/>
          <p:nvPr/>
        </p:nvSpPr>
        <p:spPr>
          <a:xfrm>
            <a:off x="3535646" y="5294897"/>
            <a:ext cx="1849209" cy="1542962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Hexágono 39">
            <a:extLst>
              <a:ext uri="{FF2B5EF4-FFF2-40B4-BE49-F238E27FC236}">
                <a16:creationId xmlns:a16="http://schemas.microsoft.com/office/drawing/2014/main" id="{132B9A89-4108-4B5A-8161-0BC8852EFEF2}"/>
              </a:ext>
            </a:extLst>
          </p:cNvPr>
          <p:cNvSpPr/>
          <p:nvPr/>
        </p:nvSpPr>
        <p:spPr>
          <a:xfrm>
            <a:off x="5714663" y="5271094"/>
            <a:ext cx="1849209" cy="1553245"/>
          </a:xfrm>
          <a:prstGeom prst="hexagon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574C08E-8A02-49C9-AABC-6EE124CD7DCF}"/>
              </a:ext>
            </a:extLst>
          </p:cNvPr>
          <p:cNvSpPr txBox="1"/>
          <p:nvPr/>
        </p:nvSpPr>
        <p:spPr>
          <a:xfrm>
            <a:off x="1426130" y="5462483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Delitos</a:t>
            </a:r>
          </a:p>
          <a:p>
            <a:pPr algn="ctr"/>
            <a:r>
              <a:rPr lang="es-MX" b="1" dirty="0"/>
              <a:t>Infracciones </a:t>
            </a:r>
          </a:p>
          <a:p>
            <a:pPr algn="ctr"/>
            <a:r>
              <a:rPr lang="es-MX" b="1" dirty="0"/>
              <a:t>administrativas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312C3BB3-D29E-4507-AF60-56EF2CC79706}"/>
              </a:ext>
            </a:extLst>
          </p:cNvPr>
          <p:cNvSpPr txBox="1"/>
          <p:nvPr/>
        </p:nvSpPr>
        <p:spPr>
          <a:xfrm>
            <a:off x="3744925" y="5601496"/>
            <a:ext cx="1476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Base </a:t>
            </a:r>
          </a:p>
          <a:p>
            <a:pPr algn="ctr"/>
            <a:r>
              <a:rPr lang="es-MX" b="1" dirty="0"/>
              <a:t>estadística </a:t>
            </a:r>
          </a:p>
          <a:p>
            <a:pPr algn="ctr"/>
            <a:r>
              <a:rPr lang="es-MX" b="1" dirty="0"/>
              <a:t>nacional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B4F46476-B962-4368-B31F-6AF3F600F2DE}"/>
              </a:ext>
            </a:extLst>
          </p:cNvPr>
          <p:cNvSpPr txBox="1"/>
          <p:nvPr/>
        </p:nvSpPr>
        <p:spPr>
          <a:xfrm>
            <a:off x="5809945" y="5493252"/>
            <a:ext cx="1721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Registro </a:t>
            </a:r>
          </a:p>
          <a:p>
            <a:pPr algn="ctr"/>
            <a:r>
              <a:rPr lang="es-MX" b="1" dirty="0"/>
              <a:t>de </a:t>
            </a:r>
          </a:p>
          <a:p>
            <a:pPr algn="ctr"/>
            <a:r>
              <a:rPr lang="es-MX" b="1" dirty="0" err="1"/>
              <a:t>violentadores</a:t>
            </a:r>
            <a:endParaRPr lang="es-MX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39346" y="308322"/>
            <a:ext cx="5967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FF6600"/>
                </a:solidFill>
              </a:rPr>
              <a:t>EL DISEÑO INSTITUCIONAL MEXICANO,  </a:t>
            </a:r>
            <a:br>
              <a:rPr lang="es-ES" b="1" dirty="0">
                <a:solidFill>
                  <a:srgbClr val="FF6600"/>
                </a:solidFill>
              </a:rPr>
            </a:br>
            <a:r>
              <a:rPr lang="es-ES" b="1" dirty="0">
                <a:solidFill>
                  <a:srgbClr val="FF6600"/>
                </a:solidFill>
              </a:rPr>
              <a:t>UNO DE LOS MÁS FUERTES DE AMÉRICA LATINA</a:t>
            </a: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FF6600"/>
                </a:solidFill>
              </a:rPr>
              <a:t>Armonización legislativa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60706" y="1238839"/>
            <a:ext cx="7697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MX" sz="2800" dirty="0"/>
              <a:t>PES			INE-OPL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MX" sz="2800" dirty="0"/>
              <a:t>JDC			TEPJF-TRIBUNALES LOCALES</a:t>
            </a:r>
          </a:p>
          <a:p>
            <a:pPr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s-MX" sz="2800" dirty="0"/>
              <a:t>PROCESO PENAL		FEPADE-FEADEC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2170859" y="1447979"/>
            <a:ext cx="1173192" cy="136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64" y="1884910"/>
            <a:ext cx="1188823" cy="170703"/>
          </a:xfrm>
          <a:prstGeom prst="rect">
            <a:avLst/>
          </a:prstGeom>
        </p:spPr>
      </p:pic>
      <p:sp>
        <p:nvSpPr>
          <p:cNvPr id="31" name="Flecha derecha 30"/>
          <p:cNvSpPr/>
          <p:nvPr/>
        </p:nvSpPr>
        <p:spPr>
          <a:xfrm>
            <a:off x="4023049" y="2301689"/>
            <a:ext cx="1173192" cy="136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148" y="173826"/>
            <a:ext cx="1371719" cy="10303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702" y="2560939"/>
            <a:ext cx="1452546" cy="12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6">
            <a:extLst>
              <a:ext uri="{FF2B5EF4-FFF2-40B4-BE49-F238E27FC236}">
                <a16:creationId xmlns:a16="http://schemas.microsoft.com/office/drawing/2014/main" id="{688E7B79-7CD7-4569-ADFA-7AF071952639}"/>
              </a:ext>
            </a:extLst>
          </p:cNvPr>
          <p:cNvSpPr txBox="1">
            <a:spLocks/>
          </p:cNvSpPr>
          <p:nvPr/>
        </p:nvSpPr>
        <p:spPr>
          <a:xfrm>
            <a:off x="1156812" y="233745"/>
            <a:ext cx="6824876" cy="83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solidFill>
                  <a:srgbClr val="FF6600"/>
                </a:solidFill>
              </a:rPr>
              <a:t>Hallazgos 2020-2021</a:t>
            </a:r>
          </a:p>
        </p:txBody>
      </p:sp>
      <p:sp>
        <p:nvSpPr>
          <p:cNvPr id="19" name="Título 6">
            <a:extLst>
              <a:ext uri="{FF2B5EF4-FFF2-40B4-BE49-F238E27FC236}">
                <a16:creationId xmlns:a16="http://schemas.microsoft.com/office/drawing/2014/main" id="{366D9BF8-EAE3-4BEE-8265-4801F5E35A28}"/>
              </a:ext>
            </a:extLst>
          </p:cNvPr>
          <p:cNvSpPr txBox="1">
            <a:spLocks/>
          </p:cNvSpPr>
          <p:nvPr/>
        </p:nvSpPr>
        <p:spPr>
          <a:xfrm>
            <a:off x="753036" y="1447126"/>
            <a:ext cx="8229600" cy="274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La respuesta para el acompañamiento fue menor en relación con otros procesos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Bajo número de denuncias formales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Si solicitaron orientación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Hechos: Ofensas, humillaciones, calumnias, amenazas, obstaculizar ejercicio de derechos, recibieron información falsa, falta de recursos para sus campañas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Desconocimiento del agresor (redes sociales)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Desbalance en medios de 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23" y="133614"/>
            <a:ext cx="1371719" cy="10303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89" y="3741460"/>
            <a:ext cx="2937415" cy="28744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156812" y="4440043"/>
            <a:ext cx="40064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6600"/>
                </a:solidFill>
              </a:rPr>
              <a:t>Subordinadas y bellas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6600"/>
                </a:solidFill>
              </a:rPr>
              <a:t>Desprestigio o descalificación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6600"/>
                </a:solidFill>
              </a:rPr>
              <a:t>Mensajes estereotipados 7 de cada 10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6600"/>
                </a:solidFill>
              </a:rPr>
              <a:t>70% cobertura para hombres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>
                <a:solidFill>
                  <a:srgbClr val="FF6600"/>
                </a:solidFill>
              </a:rPr>
              <a:t>Twitter es la red con más violencia</a:t>
            </a:r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7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6">
            <a:extLst>
              <a:ext uri="{FF2B5EF4-FFF2-40B4-BE49-F238E27FC236}">
                <a16:creationId xmlns:a16="http://schemas.microsoft.com/office/drawing/2014/main" id="{688E7B79-7CD7-4569-ADFA-7AF071952639}"/>
              </a:ext>
            </a:extLst>
          </p:cNvPr>
          <p:cNvSpPr txBox="1">
            <a:spLocks/>
          </p:cNvSpPr>
          <p:nvPr/>
        </p:nvSpPr>
        <p:spPr>
          <a:xfrm>
            <a:off x="1156812" y="233745"/>
            <a:ext cx="6824876" cy="83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solidFill>
                  <a:srgbClr val="FF6600"/>
                </a:solidFill>
              </a:rPr>
              <a:t>Hallazgos 2020-2021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954265993"/>
              </p:ext>
            </p:extLst>
          </p:nvPr>
        </p:nvGraphicFramePr>
        <p:xfrm>
          <a:off x="871309" y="1063797"/>
          <a:ext cx="7395882" cy="450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891178" y="2061713"/>
            <a:ext cx="2346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REDES SOCIALES </a:t>
            </a:r>
            <a:endParaRPr lang="en-US" sz="11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740989" y="1696527"/>
            <a:ext cx="320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AISLAMIENTO DE ACTIVIDADES PARTIDISTAS</a:t>
            </a:r>
            <a:endParaRPr lang="en-US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3801268" y="2526579"/>
            <a:ext cx="4526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DESCONFIANZA Y NO TENER  QUIEN RECURRIR</a:t>
            </a:r>
            <a:endParaRPr lang="en-US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099323" y="2721345"/>
            <a:ext cx="3930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MIEDO A REPRESALIAS DE AUTORIDADES PARTIDISTAS</a:t>
            </a:r>
            <a:endParaRPr lang="en-US" sz="11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42626" y="2878965"/>
            <a:ext cx="3419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FALTA DE CONOCIMIENTO EN COMO HACERLO</a:t>
            </a:r>
            <a:endParaRPr lang="en-US" sz="11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545628" y="3327707"/>
            <a:ext cx="4038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FORTALECER MI AUTOESTIMA PARA PODER DENUNCIAR</a:t>
            </a:r>
            <a:endParaRPr lang="en-US" sz="11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803528" y="3501739"/>
            <a:ext cx="34636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APOYO PARA NO TENER MIEDO Y DENUNCIAR</a:t>
            </a:r>
            <a:endParaRPr lang="en-US" sz="11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5892013" y="3676895"/>
            <a:ext cx="325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RECIBIR ASESORIA SOBRE COMO DENUNCIAR</a:t>
            </a:r>
            <a:endParaRPr lang="en-US" sz="11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3545628" y="4527362"/>
            <a:ext cx="6659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VIGILAR Y SANCIONAR QUE PARTIDOS  NO TOMEN REPRESALIAS POR DENUNCIAS</a:t>
            </a:r>
            <a:endParaRPr lang="en-US" sz="11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099323" y="4344020"/>
            <a:ext cx="4956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MODIULOS DE DENUNCIA MAS CERCANOS Y HABILITADOS EN PROCESO </a:t>
            </a:r>
            <a:endParaRPr lang="en-US" sz="11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630335" y="4185962"/>
            <a:ext cx="2346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/>
              <a:t>FORMATOS SENCILLOS</a:t>
            </a:r>
            <a:endParaRPr lang="en-US" sz="11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2076858" y="5895809"/>
            <a:ext cx="55072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dirty="0"/>
              <a:t>FALTA DE CONOCIMIENTO, FALTA DE CONFIANZA Y MIEDO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dirty="0"/>
              <a:t>POCA DIFUSIÓN DE LAS RUTAS PARA DENUNCIAR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s-ES" sz="1100" dirty="0"/>
              <a:t>PARTIDO VIGILANTE Y VERDUGO </a:t>
            </a:r>
            <a:endParaRPr lang="en-US" sz="11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884" y="5318243"/>
            <a:ext cx="1814244" cy="14386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011" y="86110"/>
            <a:ext cx="137171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6">
            <a:extLst>
              <a:ext uri="{FF2B5EF4-FFF2-40B4-BE49-F238E27FC236}">
                <a16:creationId xmlns:a16="http://schemas.microsoft.com/office/drawing/2014/main" id="{688E7B79-7CD7-4569-ADFA-7AF071952639}"/>
              </a:ext>
            </a:extLst>
          </p:cNvPr>
          <p:cNvSpPr txBox="1">
            <a:spLocks/>
          </p:cNvSpPr>
          <p:nvPr/>
        </p:nvSpPr>
        <p:spPr>
          <a:xfrm>
            <a:off x="1156812" y="233745"/>
            <a:ext cx="6824876" cy="83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solidFill>
                  <a:srgbClr val="FF6600"/>
                </a:solidFill>
              </a:rPr>
              <a:t>Hallazgos 2024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23" y="133614"/>
            <a:ext cx="1371719" cy="10303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567" y="4257757"/>
            <a:ext cx="2888121" cy="228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16" y="1163927"/>
            <a:ext cx="5104891" cy="287525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266" y="4288722"/>
            <a:ext cx="2672595" cy="22189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627" y="1701828"/>
            <a:ext cx="2042637" cy="21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6">
            <a:extLst>
              <a:ext uri="{FF2B5EF4-FFF2-40B4-BE49-F238E27FC236}">
                <a16:creationId xmlns:a16="http://schemas.microsoft.com/office/drawing/2014/main" id="{7D1E224C-3877-4FB7-B324-AB72F6A12090}"/>
              </a:ext>
            </a:extLst>
          </p:cNvPr>
          <p:cNvSpPr txBox="1">
            <a:spLocks/>
          </p:cNvSpPr>
          <p:nvPr/>
        </p:nvSpPr>
        <p:spPr>
          <a:xfrm>
            <a:off x="903855" y="172410"/>
            <a:ext cx="6824876" cy="83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solidFill>
                  <a:srgbClr val="FF6600"/>
                </a:solidFill>
              </a:rPr>
              <a:t>Estrategias</a:t>
            </a:r>
          </a:p>
        </p:txBody>
      </p:sp>
      <p:sp>
        <p:nvSpPr>
          <p:cNvPr id="13" name="Título 6">
            <a:extLst>
              <a:ext uri="{FF2B5EF4-FFF2-40B4-BE49-F238E27FC236}">
                <a16:creationId xmlns:a16="http://schemas.microsoft.com/office/drawing/2014/main" id="{3283A9BE-39A3-4B8B-9D8F-C38AD079C0E4}"/>
              </a:ext>
            </a:extLst>
          </p:cNvPr>
          <p:cNvSpPr txBox="1">
            <a:spLocks/>
          </p:cNvSpPr>
          <p:nvPr/>
        </p:nvSpPr>
        <p:spPr>
          <a:xfrm>
            <a:off x="903855" y="587436"/>
            <a:ext cx="6824876" cy="2353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Capacitación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Difusión (OPPM e Instituciones)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Orientación y acompañamiento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000" dirty="0">
                <a:latin typeface="+mn-lt"/>
              </a:rPr>
              <a:t>Red de candidatas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-299" t="5530" r="299" b="5483"/>
          <a:stretch/>
        </p:blipFill>
        <p:spPr>
          <a:xfrm>
            <a:off x="5962374" y="587436"/>
            <a:ext cx="2237919" cy="43323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754" y="2497578"/>
            <a:ext cx="3221028" cy="19668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t="35843" b="46803"/>
          <a:stretch/>
        </p:blipFill>
        <p:spPr>
          <a:xfrm>
            <a:off x="1478780" y="4706471"/>
            <a:ext cx="4142976" cy="15559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764630" y="5347136"/>
            <a:ext cx="3620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Correo</a:t>
            </a:r>
            <a:r>
              <a:rPr lang="es-ES" sz="1400"/>
              <a:t>: </a:t>
            </a:r>
          </a:p>
          <a:p>
            <a:r>
              <a:rPr lang="es-ES" sz="1400" dirty="0"/>
              <a:t>defensoriaelectoral-mujeres@te.gob.mx</a:t>
            </a:r>
          </a:p>
          <a:p>
            <a:r>
              <a:rPr lang="es-ES" sz="1400" dirty="0" err="1"/>
              <a:t>Whatsapp</a:t>
            </a:r>
            <a:endParaRPr lang="es-ES" sz="1400" dirty="0"/>
          </a:p>
          <a:p>
            <a:r>
              <a:rPr lang="es-ES" sz="1400" dirty="0"/>
              <a:t>Presencial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4204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373AABBD-7BE5-4CDB-A979-E5107D42FCB3}"/>
              </a:ext>
            </a:extLst>
          </p:cNvPr>
          <p:cNvSpPr txBox="1">
            <a:spLocks/>
          </p:cNvSpPr>
          <p:nvPr/>
        </p:nvSpPr>
        <p:spPr>
          <a:xfrm>
            <a:off x="3036880" y="6071617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MX" altLang="es-ES" sz="7200" spc="50" dirty="0">
                <a:ln w="11430"/>
                <a:solidFill>
                  <a:srgbClr val="FF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GRACIAS!</a:t>
            </a:r>
            <a:br>
              <a:rPr lang="es-MX" altLang="es-ES" sz="7200" spc="50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s-MX" altLang="es-ES" sz="7200" spc="5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366D9BF8-EAE3-4BEE-8265-4801F5E35A28}"/>
              </a:ext>
            </a:extLst>
          </p:cNvPr>
          <p:cNvSpPr txBox="1">
            <a:spLocks/>
          </p:cNvSpPr>
          <p:nvPr/>
        </p:nvSpPr>
        <p:spPr>
          <a:xfrm>
            <a:off x="620892" y="1654837"/>
            <a:ext cx="8229600" cy="27424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Generar protocolos institucionales de respuesta inmediata y esquemas de evaluación del desempeño de las autoridades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Incentivar cultura de la denuncia ante la falta de democracia interna de los partidos políticos, así como vigilancia y sanción ante incumplimiento de la norma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Diseñar protocolos y espacios de atención integral para mujeres que participan en política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Generar medidas más amplias (bloques de competitividad o de oportunidad, alternancia,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Generar círculos de sororidad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Sanciones ejemplares (nulidad de elección)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Control y monitoreo de casos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latin typeface="+mn-lt"/>
              </a:rPr>
              <a:t>Armonización de criterios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800" dirty="0">
                <a:solidFill>
                  <a:srgbClr val="FF6600"/>
                </a:solidFill>
                <a:latin typeface="+mn-lt"/>
              </a:rPr>
              <a:t>EDUCACIÓN Y CONCIENTIZACIÓN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000" dirty="0">
              <a:solidFill>
                <a:schemeClr val="bg1"/>
              </a:solidFill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bg1"/>
              </a:solidFill>
            </a:endParaRP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7D1E224C-3877-4FB7-B324-AB72F6A12090}"/>
              </a:ext>
            </a:extLst>
          </p:cNvPr>
          <p:cNvSpPr txBox="1">
            <a:spLocks/>
          </p:cNvSpPr>
          <p:nvPr/>
        </p:nvSpPr>
        <p:spPr>
          <a:xfrm>
            <a:off x="903855" y="172410"/>
            <a:ext cx="6824876" cy="830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400" dirty="0">
                <a:solidFill>
                  <a:srgbClr val="FF6600"/>
                </a:solidFill>
              </a:rPr>
              <a:t>Estrategias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0E306F-D1BE-4CDB-8721-B3D20D536BE3}"/>
              </a:ext>
            </a:extLst>
          </p:cNvPr>
          <p:cNvSpPr txBox="1"/>
          <p:nvPr/>
        </p:nvSpPr>
        <p:spPr>
          <a:xfrm>
            <a:off x="1003099" y="4880497"/>
            <a:ext cx="74651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Respeto de los derechos políticos de las mujeres y su participación política sin miedo, sin temor, sin violencia.</a:t>
            </a:r>
          </a:p>
        </p:txBody>
      </p:sp>
    </p:spTree>
    <p:extLst>
      <p:ext uri="{BB962C8B-B14F-4D97-AF65-F5344CB8AC3E}">
        <p14:creationId xmlns:p14="http://schemas.microsoft.com/office/powerpoint/2010/main" val="192778212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TM03457515[[fn=Vista]]</Template>
  <TotalTime>342</TotalTime>
  <Words>672</Words>
  <Application>Microsoft Macintosh PowerPoint</Application>
  <PresentationFormat>Presentación en pantalla (4:3)</PresentationFormat>
  <Paragraphs>111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Aharoni</vt:lpstr>
      <vt:lpstr>Arial</vt:lpstr>
      <vt:lpstr>Calibri</vt:lpstr>
      <vt:lpstr>Gill Sans MT</vt:lpstr>
      <vt:lpstr>Impact</vt:lpstr>
      <vt:lpstr>Wingdings</vt:lpstr>
      <vt:lpstr>Badge</vt:lpstr>
      <vt:lpstr>VIOLENCIA POLÍTICA CONTRA LAS MUJERES EN RAZÓN DE 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VIOLENCIA POLÍTICA CONTRA LAS MUJERES EN RAZÓN DE GÉNERO</dc:title>
  <dc:creator>Karla Veronica Felix Neira</dc:creator>
  <cp:lastModifiedBy>CARLOS DANIEL EMILIANO CASTILLO</cp:lastModifiedBy>
  <cp:revision>29</cp:revision>
  <dcterms:created xsi:type="dcterms:W3CDTF">2020-11-12T19:14:02Z</dcterms:created>
  <dcterms:modified xsi:type="dcterms:W3CDTF">2024-05-03T01:14:25Z</dcterms:modified>
</cp:coreProperties>
</file>